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1442" r:id="rId2"/>
    <p:sldId id="1590" r:id="rId3"/>
    <p:sldId id="1567" r:id="rId4"/>
    <p:sldId id="1568" r:id="rId5"/>
    <p:sldId id="1570" r:id="rId6"/>
    <p:sldId id="1495" r:id="rId7"/>
    <p:sldId id="1496" r:id="rId8"/>
    <p:sldId id="1497" r:id="rId9"/>
    <p:sldId id="1498" r:id="rId10"/>
    <p:sldId id="1499" r:id="rId11"/>
    <p:sldId id="1582" r:id="rId12"/>
    <p:sldId id="1581" r:id="rId13"/>
    <p:sldId id="1502" r:id="rId14"/>
    <p:sldId id="1526" r:id="rId15"/>
    <p:sldId id="1583" r:id="rId16"/>
    <p:sldId id="1527" r:id="rId17"/>
    <p:sldId id="1560" r:id="rId18"/>
    <p:sldId id="1561" r:id="rId19"/>
    <p:sldId id="1562" r:id="rId20"/>
    <p:sldId id="1588" r:id="rId21"/>
    <p:sldId id="1589" r:id="rId22"/>
    <p:sldId id="1572" r:id="rId23"/>
    <p:sldId id="1573" r:id="rId24"/>
    <p:sldId id="1584" r:id="rId25"/>
    <p:sldId id="1585" r:id="rId26"/>
    <p:sldId id="1574" r:id="rId27"/>
    <p:sldId id="1575" r:id="rId28"/>
    <p:sldId id="1576" r:id="rId29"/>
    <p:sldId id="1577" r:id="rId30"/>
    <p:sldId id="1578" r:id="rId31"/>
    <p:sldId id="1579" r:id="rId32"/>
    <p:sldId id="1580" r:id="rId33"/>
    <p:sldId id="1586" r:id="rId34"/>
    <p:sldId id="1587" r:id="rId35"/>
    <p:sldId id="1594" r:id="rId36"/>
    <p:sldId id="1593" r:id="rId37"/>
    <p:sldId id="1543" r:id="rId38"/>
    <p:sldId id="1565" r:id="rId39"/>
    <p:sldId id="1557" r:id="rId40"/>
    <p:sldId id="1545" r:id="rId41"/>
    <p:sldId id="1546" r:id="rId42"/>
    <p:sldId id="1547" r:id="rId43"/>
    <p:sldId id="1548" r:id="rId44"/>
    <p:sldId id="1549" r:id="rId45"/>
    <p:sldId id="1550" r:id="rId46"/>
    <p:sldId id="1558" r:id="rId47"/>
    <p:sldId id="1552" r:id="rId48"/>
    <p:sldId id="1553" r:id="rId49"/>
    <p:sldId id="1554" r:id="rId50"/>
    <p:sldId id="1555" r:id="rId51"/>
    <p:sldId id="1556" r:id="rId52"/>
    <p:sldId id="1471" r:id="rId5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14" autoAdjust="0"/>
    <p:restoredTop sz="75202" autoAdjust="0"/>
  </p:normalViewPr>
  <p:slideViewPr>
    <p:cSldViewPr>
      <p:cViewPr varScale="1">
        <p:scale>
          <a:sx n="92" d="100"/>
          <a:sy n="92" d="100"/>
        </p:scale>
        <p:origin x="184" y="3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notesMaster" Target="notesMasters/notesMaster1.xml"/><Relationship Id="rId55" Type="http://schemas.openxmlformats.org/officeDocument/2006/relationships/handoutMaster" Target="handoutMasters/handout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4" Type="http://schemas.openxmlformats.org/officeDocument/2006/relationships/image" Target="../media/image5.emf"/><Relationship Id="rId5" Type="http://schemas.openxmlformats.org/officeDocument/2006/relationships/image" Target="../media/image6.emf"/><Relationship Id="rId6" Type="http://schemas.openxmlformats.org/officeDocument/2006/relationships/image" Target="../media/image7.emf"/><Relationship Id="rId7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Relationship Id="rId3" Type="http://schemas.openxmlformats.org/officeDocument/2006/relationships/image" Target="../media/image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w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wmf"/><Relationship Id="rId4" Type="http://schemas.openxmlformats.org/officeDocument/2006/relationships/image" Target="../media/image18.wmf"/><Relationship Id="rId5" Type="http://schemas.openxmlformats.org/officeDocument/2006/relationships/image" Target="../media/image19.png"/><Relationship Id="rId6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gi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jp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emf"/><Relationship Id="rId3" Type="http://schemas.openxmlformats.org/officeDocument/2006/relationships/image" Target="../media/image12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(2/4)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March 2,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685800" y="420469"/>
            <a:ext cx="21323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Ensembles</a:t>
            </a:r>
            <a:endParaRPr lang="en-US" sz="3600" b="0" dirty="0"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4154183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Common implementation: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 classifiers on different input partitions of the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Embarrassingly parallel!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 smtClean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  <a:endParaRPr lang="en-US" sz="2400" b="0" i="1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4191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Combining predictions: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4572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Majority voting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Simple weighted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voting: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1340" y="5279886"/>
            <a:ext cx="3070860" cy="7620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0" y="6019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Model averaging</a:t>
            </a: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112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4" grpId="0"/>
      <p:bldP spid="15" grpId="0"/>
      <p:bldP spid="16" grpId="0"/>
      <p:bldP spid="17" grpId="0"/>
      <p:bldP spid="1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Ensemble Learning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does it work?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If errors uncorrelated, multiple classifiers being wrong is less likely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Reduces the variance component of error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6074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multiple models, combine results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from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models to make prediction</a:t>
            </a:r>
          </a:p>
        </p:txBody>
      </p:sp>
      <p:sp>
        <p:nvSpPr>
          <p:cNvPr id="14" name="TextBox 13"/>
          <p:cNvSpPr txBox="1"/>
          <p:nvPr/>
        </p:nvSpPr>
        <p:spPr>
          <a:xfrm rot="9898381">
            <a:off x="3161193" y="1829856"/>
            <a:ext cx="70554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4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21268607">
            <a:off x="2225296" y="1357478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 smtClean="0">
                <a:solidFill>
                  <a:srgbClr val="FF0000"/>
                </a:solidFill>
                <a:latin typeface="Gill Sans"/>
                <a:cs typeface="Gill Sans"/>
              </a:rPr>
              <a:t>independent</a:t>
            </a:r>
            <a:endParaRPr lang="en-US" sz="2400" b="0" i="1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1479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22098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8100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54102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7010400" y="41148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2" name="Right Arrow 21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ight Arrow 2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ight Arrow 23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ight Arrow 24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312111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ight Arrow 8"/>
          <p:cNvSpPr/>
          <p:nvPr/>
        </p:nvSpPr>
        <p:spPr bwMode="auto">
          <a:xfrm rot="5400000">
            <a:off x="19431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002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35433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004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51435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743700" y="3009900"/>
            <a:ext cx="609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400800" y="22860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004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400800" y="35814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32004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4800600" y="50292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8100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5410200" y="55626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cxnSp>
        <p:nvCxnSpPr>
          <p:cNvPr id="26" name="Straight Arrow Connector 25"/>
          <p:cNvCxnSpPr>
            <a:stCxn id="4" idx="2"/>
            <a:endCxn id="22" idx="0"/>
          </p:cNvCxnSpPr>
          <p:nvPr/>
        </p:nvCxnSpPr>
        <p:spPr bwMode="auto">
          <a:xfrm>
            <a:off x="22479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6" idx="2"/>
            <a:endCxn id="23" idx="0"/>
          </p:cNvCxnSpPr>
          <p:nvPr/>
        </p:nvCxnSpPr>
        <p:spPr bwMode="auto">
          <a:xfrm>
            <a:off x="54483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5" idx="2"/>
            <a:endCxn id="22" idx="0"/>
          </p:cNvCxnSpPr>
          <p:nvPr/>
        </p:nvCxnSpPr>
        <p:spPr bwMode="auto">
          <a:xfrm>
            <a:off x="3848100" y="4267200"/>
            <a:ext cx="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6" idx="2"/>
            <a:endCxn id="22" idx="0"/>
          </p:cNvCxnSpPr>
          <p:nvPr/>
        </p:nvCxnSpPr>
        <p:spPr bwMode="auto">
          <a:xfrm flipH="1"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7" idx="2"/>
            <a:endCxn id="22" idx="0"/>
          </p:cNvCxnSpPr>
          <p:nvPr/>
        </p:nvCxnSpPr>
        <p:spPr bwMode="auto">
          <a:xfrm flipH="1">
            <a:off x="38481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7" idx="2"/>
            <a:endCxn id="23" idx="0"/>
          </p:cNvCxnSpPr>
          <p:nvPr/>
        </p:nvCxnSpPr>
        <p:spPr bwMode="auto">
          <a:xfrm flipH="1">
            <a:off x="54483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5" idx="2"/>
            <a:endCxn id="23" idx="0"/>
          </p:cNvCxnSpPr>
          <p:nvPr/>
        </p:nvCxnSpPr>
        <p:spPr bwMode="auto">
          <a:xfrm>
            <a:off x="3848100" y="4267200"/>
            <a:ext cx="16002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" idx="2"/>
            <a:endCxn id="23" idx="0"/>
          </p:cNvCxnSpPr>
          <p:nvPr/>
        </p:nvCxnSpPr>
        <p:spPr bwMode="auto">
          <a:xfrm>
            <a:off x="2247900" y="4267200"/>
            <a:ext cx="3200400" cy="762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6600908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output the model?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3272135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Option 1: write model out as “side data”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Option 2: emit model as intermediate output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706735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3429000" y="2541657"/>
            <a:ext cx="2514600" cy="3325743"/>
            <a:chOff x="6596038" y="1932057"/>
            <a:chExt cx="2514600" cy="3325743"/>
          </a:xfrm>
        </p:grpSpPr>
        <p:sp>
          <p:nvSpPr>
            <p:cNvPr id="30" name="Rectangle 29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32" idx="2"/>
              <a:endCxn id="30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30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7" name="Rectangle 36"/>
          <p:cNvSpPr/>
          <p:nvPr/>
        </p:nvSpPr>
        <p:spPr bwMode="auto">
          <a:xfrm>
            <a:off x="5562600" y="4572000"/>
            <a:ext cx="9144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learner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Spark?</a:t>
            </a:r>
          </a:p>
        </p:txBody>
      </p:sp>
    </p:spTree>
    <p:extLst>
      <p:ext uri="{BB962C8B-B14F-4D97-AF65-F5344CB8AC3E}">
        <p14:creationId xmlns:p14="http://schemas.microsoft.com/office/powerpoint/2010/main" val="19375498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roup 93"/>
          <p:cNvGrpSpPr/>
          <p:nvPr/>
        </p:nvGrpSpPr>
        <p:grpSpPr>
          <a:xfrm>
            <a:off x="6400800" y="3048000"/>
            <a:ext cx="1981200" cy="1066800"/>
            <a:chOff x="6400800" y="3124200"/>
            <a:chExt cx="1981200" cy="1066800"/>
          </a:xfrm>
        </p:grpSpPr>
        <p:cxnSp>
          <p:nvCxnSpPr>
            <p:cNvPr id="81" name="Straight Arrow Connector 80"/>
            <p:cNvCxnSpPr/>
            <p:nvPr/>
          </p:nvCxnSpPr>
          <p:spPr>
            <a:xfrm flipH="1">
              <a:off x="68580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3" name="Rounded Rectangle 82"/>
            <p:cNvSpPr/>
            <p:nvPr/>
          </p:nvSpPr>
          <p:spPr>
            <a:xfrm>
              <a:off x="64008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4" name="Straight Arrow Connector 83"/>
            <p:cNvCxnSpPr/>
            <p:nvPr/>
          </p:nvCxnSpPr>
          <p:spPr>
            <a:xfrm flipH="1">
              <a:off x="7924800" y="31242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Rounded Rectangle 85"/>
            <p:cNvSpPr/>
            <p:nvPr/>
          </p:nvSpPr>
          <p:spPr>
            <a:xfrm>
              <a:off x="74676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sp>
        <p:nvSpPr>
          <p:cNvPr id="93" name="TextBox 92"/>
          <p:cNvSpPr txBox="1"/>
          <p:nvPr/>
        </p:nvSpPr>
        <p:spPr>
          <a:xfrm>
            <a:off x="76200" y="1676400"/>
            <a:ext cx="2209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Classifier </a:t>
            </a:r>
            <a:b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Training</a:t>
            </a:r>
            <a:endParaRPr lang="en-US" sz="32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76200" y="5181600"/>
            <a:ext cx="2362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Making</a:t>
            </a:r>
            <a:b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</a:br>
            <a:r>
              <a:rPr lang="en-US" sz="32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Predictions</a:t>
            </a:r>
            <a:endParaRPr lang="en-US" sz="32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cxnSp>
        <p:nvCxnSpPr>
          <p:cNvPr id="97" name="Straight Connector 96"/>
          <p:cNvCxnSpPr/>
          <p:nvPr/>
        </p:nvCxnSpPr>
        <p:spPr bwMode="auto">
          <a:xfrm>
            <a:off x="0" y="4800600"/>
            <a:ext cx="9144000" cy="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7" name="TextBox 106"/>
          <p:cNvSpPr txBox="1"/>
          <p:nvPr/>
        </p:nvSpPr>
        <p:spPr>
          <a:xfrm>
            <a:off x="3751863" y="6260068"/>
            <a:ext cx="4172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Just like any other parallel Pig dataflow</a:t>
            </a:r>
            <a:endParaRPr lang="en-US" sz="1800" b="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4" name="Group 133"/>
          <p:cNvGrpSpPr/>
          <p:nvPr/>
        </p:nvGrpSpPr>
        <p:grpSpPr>
          <a:xfrm>
            <a:off x="4037538" y="3048000"/>
            <a:ext cx="2210862" cy="1066800"/>
            <a:chOff x="4037538" y="3048000"/>
            <a:chExt cx="2210862" cy="1066800"/>
          </a:xfrm>
        </p:grpSpPr>
        <p:cxnSp>
          <p:nvCxnSpPr>
            <p:cNvPr id="46" name="Straight Arrow Connector 45"/>
            <p:cNvCxnSpPr/>
            <p:nvPr/>
          </p:nvCxnSpPr>
          <p:spPr>
            <a:xfrm flipH="1">
              <a:off x="4038600" y="3048000"/>
              <a:ext cx="1" cy="10668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8" name="TextBox 107"/>
            <p:cNvSpPr txBox="1"/>
            <p:nvPr/>
          </p:nvSpPr>
          <p:spPr>
            <a:xfrm>
              <a:off x="4037538" y="3059668"/>
              <a:ext cx="22108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label, 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2590800" y="4964668"/>
            <a:ext cx="3429000" cy="1283732"/>
            <a:chOff x="2590800" y="4964668"/>
            <a:chExt cx="3429000" cy="1283732"/>
          </a:xfrm>
        </p:grpSpPr>
        <p:cxnSp>
          <p:nvCxnSpPr>
            <p:cNvPr id="104" name="Straight Arrow Connector 103"/>
            <p:cNvCxnSpPr/>
            <p:nvPr/>
          </p:nvCxnSpPr>
          <p:spPr>
            <a:xfrm>
              <a:off x="4419600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3" name="Rounded Rectangle 62"/>
            <p:cNvSpPr/>
            <p:nvPr/>
          </p:nvSpPr>
          <p:spPr>
            <a:xfrm>
              <a:off x="2590800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810000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87" name="Straight Arrow Connector 86"/>
            <p:cNvCxnSpPr>
              <a:stCxn id="63" idx="3"/>
              <a:endCxn id="69" idx="1"/>
            </p:cNvCxnSpPr>
            <p:nvPr/>
          </p:nvCxnSpPr>
          <p:spPr>
            <a:xfrm>
              <a:off x="3505200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0" name="TextBox 119"/>
            <p:cNvSpPr txBox="1"/>
            <p:nvPr/>
          </p:nvSpPr>
          <p:spPr>
            <a:xfrm>
              <a:off x="4424491" y="4964668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4453859" y="5879068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36" name="Group 135"/>
          <p:cNvGrpSpPr/>
          <p:nvPr/>
        </p:nvGrpSpPr>
        <p:grpSpPr>
          <a:xfrm>
            <a:off x="5415091" y="4953000"/>
            <a:ext cx="3424109" cy="1295400"/>
            <a:chOff x="5415091" y="4953000"/>
            <a:chExt cx="3424109" cy="1295400"/>
          </a:xfrm>
        </p:grpSpPr>
        <p:cxnSp>
          <p:nvCxnSpPr>
            <p:cNvPr id="110" name="Straight Arrow Connector 109"/>
            <p:cNvCxnSpPr/>
            <p:nvPr/>
          </p:nvCxnSpPr>
          <p:spPr>
            <a:xfrm>
              <a:off x="7243891" y="5105400"/>
              <a:ext cx="0" cy="11430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Rounded Rectangle 110"/>
            <p:cNvSpPr/>
            <p:nvPr/>
          </p:nvSpPr>
          <p:spPr>
            <a:xfrm>
              <a:off x="5415091" y="5410200"/>
              <a:ext cx="914400" cy="457200"/>
            </a:xfrm>
            <a:prstGeom prst="round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model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634291" y="5410200"/>
              <a:ext cx="1219200" cy="457200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UDF</a:t>
              </a:r>
              <a:endParaRPr lang="en-US" sz="16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13" name="Straight Arrow Connector 112"/>
            <p:cNvCxnSpPr>
              <a:stCxn id="111" idx="3"/>
              <a:endCxn id="112" idx="1"/>
            </p:cNvCxnSpPr>
            <p:nvPr/>
          </p:nvCxnSpPr>
          <p:spPr>
            <a:xfrm>
              <a:off x="6329491" y="5638800"/>
              <a:ext cx="30480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7243891" y="4953000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feature vector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7273259" y="5867400"/>
              <a:ext cx="11849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prediction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98" name="Rounded Rectangle 97"/>
          <p:cNvSpPr/>
          <p:nvPr/>
        </p:nvSpPr>
        <p:spPr>
          <a:xfrm>
            <a:off x="35814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132" name="Group 131"/>
          <p:cNvGrpSpPr/>
          <p:nvPr/>
        </p:nvGrpSpPr>
        <p:grpSpPr>
          <a:xfrm>
            <a:off x="2057400" y="152400"/>
            <a:ext cx="3276600" cy="2895600"/>
            <a:chOff x="2057400" y="152400"/>
            <a:chExt cx="3276600" cy="2895600"/>
          </a:xfrm>
        </p:grpSpPr>
        <p:sp>
          <p:nvSpPr>
            <p:cNvPr id="2" name="Rectangle 1"/>
            <p:cNvSpPr/>
            <p:nvPr/>
          </p:nvSpPr>
          <p:spPr>
            <a:xfrm>
              <a:off x="2743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3276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3810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4343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876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cxnSp>
          <p:nvCxnSpPr>
            <p:cNvPr id="15" name="Straight Arrow Connector 14"/>
            <p:cNvCxnSpPr>
              <a:stCxn id="2" idx="2"/>
            </p:cNvCxnSpPr>
            <p:nvPr/>
          </p:nvCxnSpPr>
          <p:spPr>
            <a:xfrm>
              <a:off x="29718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4" idx="2"/>
            </p:cNvCxnSpPr>
            <p:nvPr/>
          </p:nvCxnSpPr>
          <p:spPr>
            <a:xfrm>
              <a:off x="35052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5" idx="2"/>
            </p:cNvCxnSpPr>
            <p:nvPr/>
          </p:nvCxnSpPr>
          <p:spPr>
            <a:xfrm>
              <a:off x="4038600" y="1600200"/>
              <a:ext cx="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6" idx="2"/>
            </p:cNvCxnSpPr>
            <p:nvPr/>
          </p:nvCxnSpPr>
          <p:spPr>
            <a:xfrm flipH="1">
              <a:off x="4191000" y="1600200"/>
              <a:ext cx="381000" cy="9144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7" idx="2"/>
            </p:cNvCxnSpPr>
            <p:nvPr/>
          </p:nvCxnSpPr>
          <p:spPr>
            <a:xfrm flipH="1">
              <a:off x="4343400" y="1600200"/>
              <a:ext cx="762000" cy="990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2971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3505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38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4572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5105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2" name="TextBox 41"/>
            <p:cNvSpPr txBox="1"/>
            <p:nvPr/>
          </p:nvSpPr>
          <p:spPr>
            <a:xfrm>
              <a:off x="28802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2057400" y="1143000"/>
              <a:ext cx="7120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map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2819400" y="2590800"/>
              <a:ext cx="102624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reduce</a:t>
              </a:r>
              <a:endParaRPr lang="en-US" sz="200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38100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  <p:grpSp>
        <p:nvGrpSpPr>
          <p:cNvPr id="133" name="Group 132"/>
          <p:cNvGrpSpPr/>
          <p:nvPr/>
        </p:nvGrpSpPr>
        <p:grpSpPr>
          <a:xfrm>
            <a:off x="6096000" y="152400"/>
            <a:ext cx="2590800" cy="2895600"/>
            <a:chOff x="6096000" y="152400"/>
            <a:chExt cx="2590800" cy="2895600"/>
          </a:xfrm>
        </p:grpSpPr>
        <p:sp>
          <p:nvSpPr>
            <p:cNvPr id="56" name="Rectangle 55"/>
            <p:cNvSpPr/>
            <p:nvPr/>
          </p:nvSpPr>
          <p:spPr>
            <a:xfrm>
              <a:off x="60960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66294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71628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76962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8229600" y="11430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19" name="Group 118"/>
            <p:cNvGrpSpPr/>
            <p:nvPr/>
          </p:nvGrpSpPr>
          <p:grpSpPr>
            <a:xfrm>
              <a:off x="6324600" y="1600200"/>
              <a:ext cx="2133600" cy="1066800"/>
              <a:chOff x="6324600" y="1600200"/>
              <a:chExt cx="2133600" cy="1066800"/>
            </a:xfrm>
          </p:grpSpPr>
          <p:cxnSp>
            <p:nvCxnSpPr>
              <p:cNvPr id="64" name="Straight Arrow Connector 63"/>
              <p:cNvCxnSpPr>
                <a:stCxn id="56" idx="2"/>
              </p:cNvCxnSpPr>
              <p:nvPr/>
            </p:nvCxnSpPr>
            <p:spPr>
              <a:xfrm>
                <a:off x="63246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64"/>
              <p:cNvCxnSpPr>
                <a:stCxn id="58" idx="2"/>
              </p:cNvCxnSpPr>
              <p:nvPr/>
            </p:nvCxnSpPr>
            <p:spPr>
              <a:xfrm>
                <a:off x="6858000" y="16002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65"/>
              <p:cNvCxnSpPr>
                <a:stCxn id="59" idx="2"/>
              </p:cNvCxnSpPr>
              <p:nvPr/>
            </p:nvCxnSpPr>
            <p:spPr>
              <a:xfrm flipH="1">
                <a:off x="7010400" y="16002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66"/>
              <p:cNvCxnSpPr>
                <a:stCxn id="60" idx="2"/>
              </p:cNvCxnSpPr>
              <p:nvPr/>
            </p:nvCxnSpPr>
            <p:spPr>
              <a:xfrm flipH="1">
                <a:off x="7162800" y="16002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67"/>
              <p:cNvCxnSpPr>
                <a:stCxn id="61" idx="2"/>
              </p:cNvCxnSpPr>
              <p:nvPr/>
            </p:nvCxnSpPr>
            <p:spPr>
              <a:xfrm flipH="1">
                <a:off x="7162800" y="16002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5" name="Straight Arrow Connector 74"/>
            <p:cNvCxnSpPr/>
            <p:nvPr/>
          </p:nvCxnSpPr>
          <p:spPr>
            <a:xfrm>
              <a:off x="63246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Arrow Connector 75"/>
            <p:cNvCxnSpPr/>
            <p:nvPr/>
          </p:nvCxnSpPr>
          <p:spPr>
            <a:xfrm>
              <a:off x="68580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Arrow Connector 76"/>
            <p:cNvCxnSpPr/>
            <p:nvPr/>
          </p:nvCxnSpPr>
          <p:spPr>
            <a:xfrm>
              <a:off x="73914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Arrow Connector 77"/>
            <p:cNvCxnSpPr/>
            <p:nvPr/>
          </p:nvCxnSpPr>
          <p:spPr>
            <a:xfrm>
              <a:off x="79248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Arrow Connector 78"/>
            <p:cNvCxnSpPr/>
            <p:nvPr/>
          </p:nvCxnSpPr>
          <p:spPr>
            <a:xfrm>
              <a:off x="8458200" y="533400"/>
              <a:ext cx="0" cy="60960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0" name="TextBox 79"/>
            <p:cNvSpPr txBox="1"/>
            <p:nvPr/>
          </p:nvSpPr>
          <p:spPr>
            <a:xfrm>
              <a:off x="6233026" y="152400"/>
              <a:ext cx="237757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previous Pig dataflow</a:t>
              </a:r>
              <a:endParaRPr lang="en-US" sz="18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66294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96200" y="2590800"/>
              <a:ext cx="457200" cy="45720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grpSp>
          <p:nvGrpSpPr>
            <p:cNvPr id="124" name="Group 123"/>
            <p:cNvGrpSpPr/>
            <p:nvPr/>
          </p:nvGrpSpPr>
          <p:grpSpPr>
            <a:xfrm flipH="1">
              <a:off x="6324600" y="1600200"/>
              <a:ext cx="2133600" cy="1066800"/>
              <a:chOff x="6324600" y="1676400"/>
              <a:chExt cx="2133600" cy="1066800"/>
            </a:xfrm>
          </p:grpSpPr>
          <p:cxnSp>
            <p:nvCxnSpPr>
              <p:cNvPr id="125" name="Straight Arrow Connector 124"/>
              <p:cNvCxnSpPr/>
              <p:nvPr/>
            </p:nvCxnSpPr>
            <p:spPr>
              <a:xfrm>
                <a:off x="63246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Arrow Connector 125"/>
              <p:cNvCxnSpPr/>
              <p:nvPr/>
            </p:nvCxnSpPr>
            <p:spPr>
              <a:xfrm>
                <a:off x="6858000" y="1676400"/>
                <a:ext cx="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Arrow Connector 126"/>
              <p:cNvCxnSpPr/>
              <p:nvPr/>
            </p:nvCxnSpPr>
            <p:spPr>
              <a:xfrm flipH="1">
                <a:off x="7010400" y="1676400"/>
                <a:ext cx="381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Straight Arrow Connector 127"/>
              <p:cNvCxnSpPr/>
              <p:nvPr/>
            </p:nvCxnSpPr>
            <p:spPr>
              <a:xfrm flipH="1">
                <a:off x="7162800" y="1676400"/>
                <a:ext cx="762000" cy="9144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9" name="Straight Arrow Connector 128"/>
              <p:cNvCxnSpPr/>
              <p:nvPr/>
            </p:nvCxnSpPr>
            <p:spPr>
              <a:xfrm flipH="1">
                <a:off x="7162800" y="1676400"/>
                <a:ext cx="1295400" cy="1066800"/>
              </a:xfrm>
              <a:prstGeom prst="straightConnector1">
                <a:avLst/>
              </a:prstGeom>
              <a:ln>
                <a:tailEnd type="arrow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130" name="Rounded Rectangle 129"/>
          <p:cNvSpPr/>
          <p:nvPr/>
        </p:nvSpPr>
        <p:spPr>
          <a:xfrm>
            <a:off x="64008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sp>
        <p:nvSpPr>
          <p:cNvPr id="131" name="Rounded Rectangle 130"/>
          <p:cNvSpPr/>
          <p:nvPr/>
        </p:nvSpPr>
        <p:spPr>
          <a:xfrm>
            <a:off x="7467600" y="4114800"/>
            <a:ext cx="914400" cy="4572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/>
                </a:solidFill>
                <a:latin typeface="Gill Sans"/>
                <a:cs typeface="Arial" pitchFamily="34" charset="0"/>
              </a:rPr>
              <a:t>model</a:t>
            </a:r>
            <a:endParaRPr lang="en-US" sz="1600" dirty="0">
              <a:solidFill>
                <a:schemeClr val="bg1"/>
              </a:solidFill>
              <a:latin typeface="Gill Sans"/>
              <a:cs typeface="Arial" pitchFamily="34" charset="0"/>
            </a:endParaRPr>
          </a:p>
        </p:txBody>
      </p:sp>
      <p:grpSp>
        <p:nvGrpSpPr>
          <p:cNvPr id="90" name="Group 89"/>
          <p:cNvGrpSpPr/>
          <p:nvPr/>
        </p:nvGrpSpPr>
        <p:grpSpPr>
          <a:xfrm>
            <a:off x="1828800" y="3276600"/>
            <a:ext cx="2667000" cy="707886"/>
            <a:chOff x="1828800" y="3352800"/>
            <a:chExt cx="2667000" cy="707886"/>
          </a:xfrm>
        </p:grpSpPr>
        <p:sp>
          <p:nvSpPr>
            <p:cNvPr id="48" name="Rounded Rectangle 47"/>
            <p:cNvSpPr/>
            <p:nvPr/>
          </p:nvSpPr>
          <p:spPr>
            <a:xfrm>
              <a:off x="3581400" y="3451086"/>
              <a:ext cx="914400" cy="457200"/>
            </a:xfrm>
            <a:prstGeom prst="round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60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828800" y="3352800"/>
              <a:ext cx="16764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Arial" pitchFamily="34" charset="0"/>
                </a:rPr>
                <a:t>Pig storage function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7666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  <p:bldP spid="95" grpId="0"/>
      <p:bldP spid="107" grpId="0"/>
      <p:bldP spid="98" grpId="0" animBg="1"/>
      <p:bldP spid="130" grpId="0" animBg="1"/>
      <p:bldP spid="13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8200" y="1494472"/>
            <a:ext cx="77724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training = load ‘training.txt’ 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features: map[]);</a:t>
            </a:r>
          </a:p>
          <a:p>
            <a:endParaRPr lang="en-US" sz="1800" b="0" dirty="0" smtClean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store training into ‘model/’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FeaturesLRClassifierBuilder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19200" y="46437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grpSp>
        <p:nvGrpSpPr>
          <p:cNvPr id="16" name="Group 15"/>
          <p:cNvGrpSpPr/>
          <p:nvPr/>
        </p:nvGrpSpPr>
        <p:grpSpPr>
          <a:xfrm>
            <a:off x="1066800" y="1966436"/>
            <a:ext cx="6781800" cy="4510564"/>
            <a:chOff x="685800" y="1890236"/>
            <a:chExt cx="6781800" cy="4510564"/>
          </a:xfrm>
        </p:grpSpPr>
        <p:sp>
          <p:nvSpPr>
            <p:cNvPr id="3" name="Rectangle 2"/>
            <p:cNvSpPr/>
            <p:nvPr/>
          </p:nvSpPr>
          <p:spPr bwMode="auto">
            <a:xfrm>
              <a:off x="685800" y="5105400"/>
              <a:ext cx="6781800" cy="12954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762000" y="5232737"/>
              <a:ext cx="66294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</a:t>
              </a:r>
              <a:r>
                <a:rPr lang="en-US" sz="1800" b="0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foreach</a:t>
              </a:r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 training generate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	label, features, RANDOM() as random;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training = order training by random parallel 5;</a:t>
              </a:r>
            </a:p>
          </p:txBody>
        </p:sp>
        <p:cxnSp>
          <p:nvCxnSpPr>
            <p:cNvPr id="7" name="Elbow Connector 6"/>
            <p:cNvCxnSpPr>
              <a:stCxn id="3" idx="3"/>
            </p:cNvCxnSpPr>
            <p:nvPr/>
          </p:nvCxnSpPr>
          <p:spPr bwMode="auto">
            <a:xfrm flipH="1" flipV="1">
              <a:off x="6719426" y="1890236"/>
              <a:ext cx="748174" cy="3862864"/>
            </a:xfrm>
            <a:prstGeom prst="bentConnector3">
              <a:avLst>
                <a:gd name="adj1" fmla="val -30554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" name="Oval 7"/>
          <p:cNvSpPr/>
          <p:nvPr/>
        </p:nvSpPr>
        <p:spPr bwMode="auto">
          <a:xfrm>
            <a:off x="4267200" y="2133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1295400" y="2971800"/>
            <a:ext cx="5638800" cy="1371600"/>
            <a:chOff x="1295400" y="2895600"/>
            <a:chExt cx="5638800" cy="1371600"/>
          </a:xfrm>
        </p:grpSpPr>
        <p:sp>
          <p:nvSpPr>
            <p:cNvPr id="12" name="Rounded Rectangle 11"/>
            <p:cNvSpPr/>
            <p:nvPr/>
          </p:nvSpPr>
          <p:spPr bwMode="auto">
            <a:xfrm>
              <a:off x="1295400" y="3352800"/>
              <a:ext cx="5638800" cy="914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524000" y="3429000"/>
              <a:ext cx="530626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Logistic regression + SGD (L2 regularization)</a:t>
              </a:r>
            </a:p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Pegasos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Franklin Gothic Book"/>
                </a:rPr>
                <a:t> variant (fully SGD or sub-gradient) 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Franklin Gothic Book"/>
              </a:endParaRPr>
            </a:p>
          </p:txBody>
        </p:sp>
        <p:cxnSp>
          <p:nvCxnSpPr>
            <p:cNvPr id="14" name="Straight Arrow Connector 13"/>
            <p:cNvCxnSpPr>
              <a:stCxn id="12" idx="0"/>
            </p:cNvCxnSpPr>
            <p:nvPr/>
          </p:nvCxnSpPr>
          <p:spPr bwMode="auto">
            <a:xfrm flipV="1">
              <a:off x="4114800" y="2895600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Classifier Training</a:t>
            </a:r>
          </a:p>
        </p:txBody>
      </p:sp>
    </p:spTree>
    <p:extLst>
      <p:ext uri="{BB962C8B-B14F-4D97-AF65-F5344CB8AC3E}">
        <p14:creationId xmlns:p14="http://schemas.microsoft.com/office/powerpoint/2010/main" val="21224855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85800" y="1600200"/>
            <a:ext cx="7239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define Classify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ClassifyWithLR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(‘model/’);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load ‘test.txt’ using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SVMLightStorage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()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as (target: double, features: map[]);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data =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foreach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data generate target,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	Classify(features) as prediction;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838200" y="4872335"/>
            <a:ext cx="291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Want an ensemble?</a:t>
            </a:r>
            <a:endParaRPr lang="en-US" sz="24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6400800" y="17526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762000" y="1828800"/>
            <a:ext cx="6705600" cy="4648200"/>
            <a:chOff x="762000" y="1524000"/>
            <a:chExt cx="6705600" cy="4648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762000" y="5105400"/>
              <a:ext cx="6705600" cy="1066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6" name="Elbow Connector 5"/>
            <p:cNvCxnSpPr>
              <a:stCxn id="4" idx="3"/>
              <a:endCxn id="7" idx="6"/>
            </p:cNvCxnSpPr>
            <p:nvPr/>
          </p:nvCxnSpPr>
          <p:spPr bwMode="auto">
            <a:xfrm flipH="1" flipV="1">
              <a:off x="6553200" y="1524000"/>
              <a:ext cx="914400" cy="4114800"/>
            </a:xfrm>
            <a:prstGeom prst="bentConnector3">
              <a:avLst>
                <a:gd name="adj1" fmla="val -2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838200" y="5334000"/>
              <a:ext cx="6553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define Classify </a:t>
              </a:r>
              <a:r>
                <a:rPr lang="en-US" sz="1800" b="0" dirty="0" err="1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ClassifyWithEnsemble</a:t>
              </a:r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(‘model/’,</a:t>
              </a:r>
            </a:p>
            <a:p>
              <a:r>
                <a:rPr lang="en-US" sz="1800" b="0" dirty="0" smtClean="0">
                  <a:solidFill>
                    <a:schemeClr val="bg1"/>
                  </a:solidFill>
                  <a:latin typeface="Andale Mono" charset="0"/>
                  <a:ea typeface="Andale Mono" charset="0"/>
                  <a:cs typeface="Andale Mono" charset="0"/>
                </a:rPr>
                <a:t>‘classifier.LR’, ‘vote’);</a:t>
              </a:r>
            </a:p>
          </p:txBody>
        </p:sp>
      </p:grp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Making Predictions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63898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consider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81303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>
                <a:solidFill>
                  <a:schemeClr val="bg1"/>
                </a:solidFill>
              </a:rPr>
              <a:t>Lin and </a:t>
            </a:r>
            <a:r>
              <a:rPr lang="en-US" sz="1000" b="0" dirty="0" err="1">
                <a:solidFill>
                  <a:schemeClr val="bg1"/>
                </a:solidFill>
              </a:rPr>
              <a:t>Kolcz</a:t>
            </a:r>
            <a:r>
              <a:rPr lang="en-US" sz="1000" b="0" dirty="0">
                <a:solidFill>
                  <a:schemeClr val="bg1"/>
                </a:solidFill>
              </a:rPr>
              <a:t>. </a:t>
            </a:r>
            <a:r>
              <a:rPr lang="en-US" sz="1000" b="0" dirty="0" smtClean="0">
                <a:solidFill>
                  <a:schemeClr val="bg1"/>
                </a:solidFill>
              </a:rPr>
              <a:t>(2012) Large-Scale </a:t>
            </a:r>
            <a:r>
              <a:rPr lang="en-US" sz="1000" b="0" dirty="0">
                <a:solidFill>
                  <a:schemeClr val="bg1"/>
                </a:solidFill>
              </a:rPr>
              <a:t>Machine Learning at Twitter.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Sentiment Analysis Case Study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polarity classification: {positive, negative} sentiment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the “emoticon trick” to gather data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Data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Test: 500k positive/500k negative tweets from 9/1/2011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Training: {1m, 10m, 100m} instances from before (50/50 split)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38670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Features: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2480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Sliding window byte-4grams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876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Models + Optimization: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52578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Logistic regression with SGD (L2 regularization)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Ensembles of various sizes (simple weighted voting)</a:t>
            </a:r>
          </a:p>
        </p:txBody>
      </p:sp>
    </p:spTree>
    <p:extLst>
      <p:ext uri="{BB962C8B-B14F-4D97-AF65-F5344CB8AC3E}">
        <p14:creationId xmlns:p14="http://schemas.microsoft.com/office/powerpoint/2010/main" val="3307236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90486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3010079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Evaluation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How do we know how well we’re doing?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419447">
            <a:off x="1213278" y="20647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Why isn’t this enough?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381429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2400" y="2781539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80" y="2522459"/>
            <a:ext cx="1264920" cy="259080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4724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We need end-to-end metrics!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10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Obvious metric: accuracy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353314" y="5417582"/>
            <a:ext cx="31964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Why isn’t this enough?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200400"/>
            <a:ext cx="316992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59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4" grpId="0"/>
      <p:bldP spid="5" grpId="0"/>
      <p:bldP spid="14" grpId="0"/>
      <p:bldP spid="15" grpId="0"/>
      <p:bldP spid="1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Metrics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5908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(TP)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45720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True</a:t>
            </a: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(TN)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572000" y="20574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Positive 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(FP)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0" y="3273623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Type 1 Error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590800" y="4038600"/>
            <a:ext cx="1905000" cy="1905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False</a:t>
            </a: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 Negative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(FN)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590800" y="5257800"/>
            <a:ext cx="1905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Type 1I Error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581400" y="1295400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Actual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16200000">
            <a:off x="981044" y="3800445"/>
            <a:ext cx="1905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Predicted</a:t>
            </a:r>
            <a:endParaRPr lang="en-US" sz="20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5908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572000" y="16764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 rot="16200000">
            <a:off x="1441966" y="28252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Positive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1441966" y="48064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Negative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553200" y="27432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Precision </a:t>
            </a:r>
          </a:p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TP/(TP + FP)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553200" y="4724400"/>
            <a:ext cx="220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Miss rate</a:t>
            </a:r>
          </a:p>
          <a:p>
            <a:pPr lvl="0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FN/(FN + TN)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5908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Recall or TPR</a:t>
            </a:r>
          </a:p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TP/(TP + FN)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72000" y="5943600"/>
            <a:ext cx="1905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Fall-Out or FPR</a:t>
            </a:r>
          </a:p>
          <a:p>
            <a:pPr lvl="0" algn="ctr">
              <a:defRPr/>
            </a:pPr>
            <a:r>
              <a:rPr lang="en-US" sz="1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FP/(FP + TN)</a:t>
            </a:r>
            <a:endParaRPr lang="en-US" sz="1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0035722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ROC and PR Curves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1" name="Picture 20" descr="ROC-P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2057400"/>
            <a:ext cx="7664824" cy="3429000"/>
          </a:xfrm>
          <a:prstGeom prst="rect">
            <a:avLst/>
          </a:prstGeom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Davis and </a:t>
            </a:r>
            <a:r>
              <a:rPr lang="en-US" sz="1000" b="0" dirty="0" err="1" smtClean="0">
                <a:solidFill>
                  <a:schemeClr val="bg1"/>
                </a:solidFill>
              </a:rPr>
              <a:t>Goadrich</a:t>
            </a:r>
            <a:r>
              <a:rPr lang="en-US" sz="1000" b="0" dirty="0" smtClean="0">
                <a:solidFill>
                  <a:schemeClr val="bg1"/>
                </a:solidFill>
              </a:rPr>
              <a:t>. (2006) The Relationship Between Precision-Recall and ROC curves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828800" y="3505200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AUC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48107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752600" y="1676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752600" y="2438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1752600" y="3200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752600" y="39624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1752600" y="50292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" y="295715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7200" y="5177135"/>
            <a:ext cx="1219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 rot="21419447">
            <a:off x="390011" y="5985380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 happens if you need more?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941346">
            <a:off x="1295400" y="3972356"/>
            <a:ext cx="3169920" cy="76200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 rot="21138876">
            <a:off x="1787263" y="5153679"/>
            <a:ext cx="190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18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Precision, Recall, etc.</a:t>
            </a:r>
            <a:endParaRPr lang="en-US" sz="18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53144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8" grpId="0" animBg="1"/>
      <p:bldP spid="10" grpId="0" animBg="1"/>
      <p:bldP spid="11" grpId="0" animBg="1"/>
      <p:bldP spid="22" grpId="0"/>
      <p:bldP spid="24" grpId="0"/>
      <p:bldP spid="2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7630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130566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373504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473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288150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5105400" y="1752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105400" y="2514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5105400" y="3276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4038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4800600"/>
            <a:ext cx="20574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648200" y="5943600"/>
            <a:ext cx="2971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</a:rPr>
              <a:t>Cross-Validation</a:t>
            </a:r>
            <a:endParaRPr lang="en-US" sz="28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Training/Testing Splits</a:t>
            </a:r>
          </a:p>
        </p:txBody>
      </p:sp>
    </p:spTree>
    <p:extLst>
      <p:ext uri="{BB962C8B-B14F-4D97-AF65-F5344CB8AC3E}">
        <p14:creationId xmlns:p14="http://schemas.microsoft.com/office/powerpoint/2010/main" val="1227228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Typical </a:t>
            </a: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Industry Setup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>
            <a:off x="457200" y="2514600"/>
            <a:ext cx="57150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 bwMode="auto">
          <a:xfrm>
            <a:off x="1752600" y="2895600"/>
            <a:ext cx="28956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4724400" y="2895600"/>
            <a:ext cx="8382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52600" y="36576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Training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724400" y="36576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 rot="20810875">
            <a:off x="2826958" y="4406334"/>
            <a:ext cx="3962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Why not cross-validation?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934200" y="3048000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A/B test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2052935"/>
            <a:ext cx="1752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time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42234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11" grpId="0"/>
      <p:bldP spid="12" grpId="0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362200" y="4334470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62200" y="509647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Control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362200" y="5939135"/>
            <a:ext cx="419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Gather metrics, compare alternatives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3622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</a:rPr>
              <a:t>X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 %</a:t>
            </a:r>
            <a:endParaRPr lang="en-US" sz="1200" b="0" dirty="0">
              <a:solidFill>
                <a:schemeClr val="bg1"/>
              </a:solidFill>
              <a:latin typeface="Gill Sans"/>
            </a:endParaRPr>
          </a:p>
        </p:txBody>
      </p:sp>
      <p:pic>
        <p:nvPicPr>
          <p:cNvPr id="13" name="Picture 4" descr="MCj04114760000[1]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905000"/>
            <a:ext cx="1971675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4648200" y="4338935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648200" y="5100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Treatment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cxnSp>
        <p:nvCxnSpPr>
          <p:cNvPr id="9" name="Elbow Connector 8"/>
          <p:cNvCxnSpPr>
            <a:stCxn id="13" idx="2"/>
            <a:endCxn id="5" idx="0"/>
          </p:cNvCxnSpPr>
          <p:nvPr/>
        </p:nvCxnSpPr>
        <p:spPr bwMode="auto">
          <a:xfrm rot="5400000">
            <a:off x="3364409" y="3284041"/>
            <a:ext cx="962620" cy="1138238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13" idx="2"/>
            <a:endCxn id="15" idx="0"/>
          </p:cNvCxnSpPr>
          <p:nvPr/>
        </p:nvCxnSpPr>
        <p:spPr bwMode="auto">
          <a:xfrm rot="16200000" flipH="1">
            <a:off x="4505177" y="3281511"/>
            <a:ext cx="967085" cy="1147762"/>
          </a:xfrm>
          <a:prstGeom prst="bentConnector3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724400" y="3581400"/>
            <a:ext cx="17526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100</a:t>
            </a:r>
            <a:r>
              <a:rPr lang="en-US" sz="1200" b="0" i="1" dirty="0" smtClean="0">
                <a:solidFill>
                  <a:schemeClr val="bg1"/>
                </a:solidFill>
                <a:latin typeface="Gill Sans"/>
              </a:rPr>
              <a:t> - X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</a:rPr>
              <a:t> %</a:t>
            </a:r>
            <a:endParaRPr lang="en-US" sz="12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52003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Testing: Complexities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Properly bucketing 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Novelty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Learning effects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Long vs. short term effects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3957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Multiple, interacting tests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Nosy tech journalists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5024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475374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88654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Applied ML in Academia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28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Download interesting dataset (comes with the problem)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90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Run baseline model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better model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962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Train/Test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45911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new model beat baseline?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497211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Yes: publish a paper!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No: try again!</a:t>
            </a:r>
          </a:p>
        </p:txBody>
      </p:sp>
    </p:spTree>
    <p:extLst>
      <p:ext uri="{BB962C8B-B14F-4D97-AF65-F5344CB8AC3E}">
        <p14:creationId xmlns:p14="http://schemas.microsoft.com/office/powerpoint/2010/main" val="24435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  <p:bldP spid="12" grpId="0"/>
      <p:bldP spid="13" grpId="0"/>
      <p:bldP spid="14" grpId="0"/>
      <p:bldP spid="15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hd091606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78000"/>
            <a:ext cx="76200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492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6-03-02 at 3.22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600" y="2171700"/>
            <a:ext cx="7670800" cy="3467100"/>
          </a:xfrm>
          <a:prstGeom prst="rect">
            <a:avLst/>
          </a:prstGeom>
        </p:spPr>
      </p:pic>
      <p:pic>
        <p:nvPicPr>
          <p:cNvPr id="3" name="Picture 2" descr="Screen Shot 2016-03-02 at 3.22.5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800" y="685800"/>
            <a:ext cx="1981200" cy="128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5576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 smtClean="0">
                <a:solidFill>
                  <a:srgbClr val="000000"/>
                </a:solidFill>
              </a:rPr>
              <a:t>Fantasy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332937">
            <a:off x="1992442" y="5596008"/>
            <a:ext cx="60077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Dirty secret: very little of data science is about machin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e learning per se!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0997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 build="p"/>
      <p:bldP spid="4" grpId="0"/>
      <p:bldP spid="5" grpId="0" build="p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941589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UJITSU_(AND_RIFLES)_in_an_agricultural_schoo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4679" y="0"/>
            <a:ext cx="10351698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971800" y="259140"/>
            <a:ext cx="5791200" cy="1477327"/>
          </a:xfrm>
          <a:prstGeom prst="rect">
            <a:avLst/>
          </a:prstGeom>
          <a:solidFill>
            <a:schemeClr val="tx1">
              <a:alpha val="5000"/>
            </a:schemeClr>
          </a:solidFill>
          <a:effectLst>
            <a:glow rad="101600">
              <a:schemeClr val="tx1">
                <a:alpha val="75000"/>
              </a:schemeClr>
            </a:glow>
            <a:softEdge rad="152400"/>
          </a:effectLst>
        </p:spPr>
        <p:txBody>
          <a:bodyPr wrap="square" lIns="274320" tIns="182880" rIns="274320" bIns="182880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It’s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impossible to overstress this: 80% of the work in any data project is in cleaning the data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. – DJ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Patil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“Data Jujitsu”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(Jujitsu)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6374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ata-janitors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07752">
            <a:off x="2695151" y="1993123"/>
            <a:ext cx="5918200" cy="4304145"/>
          </a:xfrm>
          <a:prstGeom prst="rect">
            <a:avLst/>
          </a:prstGeom>
        </p:spPr>
      </p:pic>
      <p:pic>
        <p:nvPicPr>
          <p:cNvPr id="2" name="Picture 1" descr="data-janitors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018835">
            <a:off x="285745" y="860844"/>
            <a:ext cx="8540186" cy="140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913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4-07-04 at 5.37.4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174655">
            <a:off x="1056988" y="2045713"/>
            <a:ext cx="7391400" cy="27686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On finding things…</a:t>
            </a:r>
          </a:p>
        </p:txBody>
      </p:sp>
    </p:spTree>
    <p:extLst>
      <p:ext uri="{BB962C8B-B14F-4D97-AF65-F5344CB8AC3E}">
        <p14:creationId xmlns:p14="http://schemas.microsoft.com/office/powerpoint/2010/main" val="15732439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under__snak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00000">
            <a:off x="3916297" y="3019090"/>
            <a:ext cx="4913080" cy="3234698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654068" y="2419290"/>
            <a:ext cx="15698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54068" y="2995568"/>
            <a:ext cx="233945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smallCamelCase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4068" y="3571846"/>
            <a:ext cx="1723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snake_case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54068" y="4148124"/>
            <a:ext cx="18777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camel_Snake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54068" y="4724400"/>
            <a:ext cx="21855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pl-PL" sz="2000" b="0" dirty="0" smtClean="0">
                <a:solidFill>
                  <a:srgbClr val="000000"/>
                </a:solidFill>
                <a:latin typeface="Andale Mono"/>
                <a:cs typeface="Andale Mono"/>
              </a:rPr>
              <a:t>under__</a:t>
            </a:r>
            <a:r>
              <a:rPr lang="pl-PL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snake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 rot="20918088">
            <a:off x="3131917" y="1447800"/>
            <a:ext cx="646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 rot="875534">
            <a:off x="3970117" y="16002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9" name="TextBox 8"/>
          <p:cNvSpPr txBox="1"/>
          <p:nvPr/>
        </p:nvSpPr>
        <p:spPr>
          <a:xfrm rot="21222082">
            <a:off x="2903317" y="20574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8717" y="2286000"/>
            <a:ext cx="11081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360517" y="2895600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>
                <a:solidFill>
                  <a:srgbClr val="FF0000"/>
                </a:solidFill>
                <a:latin typeface="Andale Mono"/>
                <a:cs typeface="Andale Mono"/>
              </a:rPr>
              <a:t>u</a:t>
            </a:r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 rot="618895">
            <a:off x="4960717" y="2842932"/>
            <a:ext cx="1262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user_Id</a:t>
            </a:r>
            <a:endParaRPr lang="en-US" sz="2000" b="0" dirty="0">
              <a:solidFill>
                <a:srgbClr val="FF0000"/>
              </a:solidFill>
              <a:latin typeface="Andale Mono"/>
              <a:cs typeface="Andale Mono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naming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things…</a:t>
            </a:r>
          </a:p>
        </p:txBody>
      </p:sp>
    </p:spTree>
    <p:extLst>
      <p:ext uri="{BB962C8B-B14F-4D97-AF65-F5344CB8AC3E}">
        <p14:creationId xmlns:p14="http://schemas.microsoft.com/office/powerpoint/2010/main" val="20564398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06468" y="1676400"/>
            <a:ext cx="7880332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^(\\w+\\s+\\d+\\s+\\d+:\\d+:\\d+)\\s+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([^@]+?)@(\\S+)\\s+(\\S+):\\s+(\\S+)\\s+(\\S+)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\\s+((?:\\S+?,\\s+)*(?:\\S+?))\\s+(\\S+)\\s+(\\S+)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\\s+\\[([^\\]]+)\\]\\s+\"(\\w+)\\s+([^\"\\\\]*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(?:\\\\.[^\"\\\\]*)*)\\s+(\\S+)\"\\s+(\\S+)\\s+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(\\S+)\\s+\"([^\"\\\\]*(?:\\\\.[^\"\\\\]*)*)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\"\\s+\"([^\"\\\\]*(?:\\\\.[^\"\\\\]*)*)\"\\s*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(\\d*-[\\d-]*)?\\s*(\\d+)?\\s*(\\d*\\.[\\d\\.]*)?</a:t>
            </a:r>
          </a:p>
          <a:p>
            <a:r>
              <a:rPr lang="pl-PL" sz="2000" b="0" dirty="0">
                <a:solidFill>
                  <a:schemeClr val="bg1"/>
                </a:solidFill>
                <a:latin typeface="Andale Mono"/>
                <a:cs typeface="Andale Mono"/>
              </a:rPr>
              <a:t>(\\s+[-\\w]+)?.*$</a:t>
            </a:r>
          </a:p>
          <a:p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43000" y="4655403"/>
            <a:ext cx="6705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An actual Java regular expression used to parse log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message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at Twitter circa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2010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906869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Friction is cumulative!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extraction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873181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 rotWithShape="1">
          <a:blip r:embed="rId2"/>
          <a:srcRect t="-33333" b="33333"/>
          <a:stretch/>
        </p:blipFill>
        <p:spPr>
          <a:xfrm>
            <a:off x="-1" y="-4876800"/>
            <a:ext cx="10246973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5612249"/>
            <a:ext cx="3276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Frontend 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ngineer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5997714"/>
            <a:ext cx="36576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Develops new feature,</a:t>
            </a:r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adds logging code to capture clicks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8200" y="5616714"/>
            <a:ext cx="2819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Data Scientist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53000" y="5997714"/>
            <a:ext cx="35052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behavior, extract insights to improve feature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ounded Rectangle 16"/>
          <p:cNvSpPr/>
          <p:nvPr/>
        </p:nvSpPr>
        <p:spPr bwMode="auto">
          <a:xfrm>
            <a:off x="4724400" y="2362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Okay, let’s get going… where’s the click data?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4724400" y="28956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that’s 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kinda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 non-intuitive, but okay…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4724400" y="3962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Oh, BTW, where’s the timestamp of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click?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Rounded Rectangle 20"/>
          <p:cNvSpPr/>
          <p:nvPr/>
        </p:nvSpPr>
        <p:spPr bwMode="auto">
          <a:xfrm>
            <a:off x="228600" y="25908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It’s over here…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228600" y="3200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Well, it wouldn’t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fit,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so we had to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shoehorn…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228600" y="41910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Hang on, I don’t remember…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228600" y="47244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Uh, bad news. Looks like we forgot to log it…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ounded Rectangle 24"/>
          <p:cNvSpPr/>
          <p:nvPr/>
        </p:nvSpPr>
        <p:spPr bwMode="auto">
          <a:xfrm>
            <a:off x="4724400" y="5029200"/>
            <a:ext cx="41910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[grumble, grumble, grumble]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876800" y="3429000"/>
            <a:ext cx="36576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dirty="0" smtClean="0">
                <a:latin typeface="Gill Sans"/>
                <a:cs typeface="Gill Sans"/>
              </a:rPr>
              <a:t>…</a:t>
            </a:r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6200" y="1219200"/>
            <a:ext cx="74704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</a:rPr>
              <a:t>Data Plumbing…            Gone Wrong!</a:t>
            </a:r>
            <a:endParaRPr lang="en-US" sz="3600" b="0" dirty="0"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6200" y="1947446"/>
            <a:ext cx="65532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[scene: consumer internet company in the Bay Area…]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16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/>
      <p:bldP spid="27" grpId="0"/>
      <p:bldP spid="2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 txBox="1">
            <a:spLocks/>
          </p:cNvSpPr>
          <p:nvPr/>
        </p:nvSpPr>
        <p:spPr>
          <a:xfrm>
            <a:off x="762000" y="1066800"/>
            <a:ext cx="3886200" cy="5105400"/>
          </a:xfrm>
          <a:prstGeom prst="rect">
            <a:avLst/>
          </a:prstGeom>
        </p:spPr>
        <p:txBody>
          <a:bodyPr/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bg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bg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bg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bg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Develop cool ML technique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#Profit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876800" y="1066800"/>
            <a:ext cx="44958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>
            <a:lvl1pPr marL="342848" indent="-342848" algn="l" rtl="0" eaLnBrk="0" fontAlgn="base" hangingPunct="0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  <a:defRPr sz="2400" baseline="0">
                <a:solidFill>
                  <a:schemeClr val="tx1"/>
                </a:solidFill>
                <a:latin typeface="Gill Sans"/>
                <a:ea typeface="+mn-ea"/>
                <a:cs typeface="Gill Sans"/>
              </a:defRPr>
            </a:lvl1pPr>
            <a:lvl2pPr marL="742836" indent="-285707" algn="l" rtl="0" eaLnBrk="0" fontAlgn="base" hangingPunct="0">
              <a:spcBef>
                <a:spcPct val="10000"/>
              </a:spcBef>
              <a:spcAft>
                <a:spcPct val="10000"/>
              </a:spcAft>
              <a:buClr>
                <a:srgbClr val="5675A9"/>
              </a:buClr>
              <a:buSzPct val="75000"/>
              <a:buFont typeface="Wingdings" charset="2"/>
              <a:buChar char="l"/>
              <a:defRPr sz="2000" baseline="0">
                <a:solidFill>
                  <a:schemeClr val="tx1"/>
                </a:solidFill>
                <a:latin typeface="Gill Sans"/>
                <a:cs typeface="Gill Sans"/>
              </a:defRPr>
            </a:lvl2pPr>
            <a:lvl3pPr marL="114282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800" baseline="0">
                <a:solidFill>
                  <a:schemeClr val="tx1"/>
                </a:solidFill>
                <a:latin typeface="Gill Sans"/>
                <a:cs typeface="Gill Sans"/>
              </a:defRPr>
            </a:lvl3pPr>
            <a:lvl4pPr marL="1599954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4pPr>
            <a:lvl5pPr marL="2057085" indent="-22856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5675A9"/>
              </a:buClr>
              <a:buChar char="•"/>
              <a:defRPr sz="1600" baseline="0">
                <a:solidFill>
                  <a:schemeClr val="tx1"/>
                </a:solidFill>
                <a:latin typeface="Gill Sans"/>
                <a:cs typeface="Gill Sans"/>
              </a:defRPr>
            </a:lvl5pPr>
            <a:lvl6pPr marL="251421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6pPr>
            <a:lvl7pPr marL="2971344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7pPr>
            <a:lvl8pPr marL="3428475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8pPr>
            <a:lvl9pPr marL="3885603" indent="-228564" algn="l" rtl="0" fontAlgn="base">
              <a:spcBef>
                <a:spcPct val="20000"/>
              </a:spcBef>
              <a:spcAft>
                <a:spcPct val="0"/>
              </a:spcAft>
              <a:buChar char="•"/>
              <a:defRPr sz="1600">
                <a:solidFill>
                  <a:schemeClr val="tx2"/>
                </a:solidFill>
                <a:latin typeface="+mn-lt"/>
              </a:defRPr>
            </a:lvl9pPr>
          </a:lstStyle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the task?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Where’s the data?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in this dataset?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What’s all the f#$!* crap?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Clean the data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Extract features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“Do” machine learning</a:t>
            </a:r>
          </a:p>
          <a:p>
            <a:pPr marL="0" indent="0">
              <a:buFont typeface="Wingdings" charset="2"/>
              <a:buNone/>
            </a:pPr>
            <a:r>
              <a:rPr lang="en-US" b="0" dirty="0" smtClean="0">
                <a:solidFill>
                  <a:srgbClr val="000000"/>
                </a:solidFill>
              </a:rPr>
              <a:t>Fail, iterate…</a:t>
            </a:r>
          </a:p>
        </p:txBody>
      </p:sp>
      <p:sp>
        <p:nvSpPr>
          <p:cNvPr id="7" name="TextBox 6"/>
          <p:cNvSpPr txBox="1"/>
          <p:nvPr/>
        </p:nvSpPr>
        <p:spPr>
          <a:xfrm rot="21248866">
            <a:off x="4477266" y="5643466"/>
            <a:ext cx="3124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Finally works!</a:t>
            </a:r>
            <a:endParaRPr lang="en-US" sz="2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5334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 smtClean="0">
                <a:solidFill>
                  <a:srgbClr val="000000"/>
                </a:solidFill>
              </a:rPr>
              <a:t>Fantasy</a:t>
            </a:r>
            <a:endParaRPr lang="en-US" b="0" dirty="0">
              <a:solidFill>
                <a:srgbClr val="000000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4648200" y="75079"/>
            <a:ext cx="4648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b="0" dirty="0">
                <a:solidFill>
                  <a:srgbClr val="000000"/>
                </a:solidFill>
              </a:rPr>
              <a:t>Reality</a:t>
            </a:r>
          </a:p>
        </p:txBody>
      </p:sp>
    </p:spTree>
    <p:extLst>
      <p:ext uri="{BB962C8B-B14F-4D97-AF65-F5344CB8AC3E}">
        <p14:creationId xmlns:p14="http://schemas.microsoft.com/office/powerpoint/2010/main" val="22181586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sp>
        <p:nvSpPr>
          <p:cNvPr id="8" name="TextBox 7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200" b="0" dirty="0">
              <a:solidFill>
                <a:schemeClr val="bg1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07400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1447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Does it actually work?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54864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Congratulations, you’re halfway there…</a:t>
            </a:r>
            <a:endParaRPr lang="en-US" sz="32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it fast enough?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373469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Good, you’re two thirds there…</a:t>
            </a:r>
            <a:endParaRPr lang="en-US" sz="32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18389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A/B testing</a:t>
            </a:r>
          </a:p>
        </p:txBody>
      </p:sp>
    </p:spTree>
    <p:extLst>
      <p:ext uri="{BB962C8B-B14F-4D97-AF65-F5344CB8AC3E}">
        <p14:creationId xmlns:p14="http://schemas.microsoft.com/office/powerpoint/2010/main" val="386956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nacortes_Refinery_31911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6878"/>
            <a:ext cx="9296400" cy="689780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(Oil refinery)</a:t>
            </a:r>
            <a:endParaRPr lang="en-US" sz="1000" b="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74668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66182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427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What are your jobs’ dependencies?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9995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How/when are your jobs scheduled?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543502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Infrastructure is critical here!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967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Are there enough resources?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you know if it’s working?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81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Who do you call if it stops working?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579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(plumbing)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Productionize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27867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ipes_various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46973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(Plumbing)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091535"/>
            <a:ext cx="9144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Most of data science </a:t>
            </a:r>
            <a:r>
              <a:rPr lang="en-US" sz="2400" b="0" dirty="0">
                <a:latin typeface="Gill Sans"/>
                <a:cs typeface="Gill Sans"/>
              </a:rPr>
              <a:t>isn’t </a:t>
            </a:r>
            <a:r>
              <a:rPr lang="en-US" sz="2400" b="0" dirty="0" smtClean="0">
                <a:latin typeface="Gill Sans"/>
                <a:cs typeface="Gill Sans"/>
              </a:rPr>
              <a:t>glamorous!</a:t>
            </a:r>
            <a:endParaRPr lang="en-US" sz="24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638800"/>
            <a:ext cx="9144000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latin typeface="Gill Sans"/>
                <a:cs typeface="Gill Sans"/>
              </a:rPr>
              <a:t>Takeaway </a:t>
            </a:r>
            <a:r>
              <a:rPr lang="en-US" sz="3200" b="0" dirty="0" smtClean="0">
                <a:latin typeface="Gill Sans"/>
                <a:cs typeface="Gill Sans"/>
              </a:rPr>
              <a:t>lessons: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87744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071636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00345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1524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733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9812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4267200"/>
            <a:ext cx="5124450" cy="409575"/>
          </a:xfrm>
          <a:prstGeom prst="rect">
            <a:avLst/>
          </a:prstGeom>
        </p:spPr>
      </p:pic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Batch vs. Online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2971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4724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“online” learning: update model after considering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each (randomly-selected) training instance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0" y="5543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 practice… just as good!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0" y="58482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Opportunity to interleaving prediction and learning!</a:t>
            </a:r>
          </a:p>
        </p:txBody>
      </p:sp>
    </p:spTree>
    <p:extLst>
      <p:ext uri="{BB962C8B-B14F-4D97-AF65-F5344CB8AC3E}">
        <p14:creationId xmlns:p14="http://schemas.microsoft.com/office/powerpoint/2010/main" val="165013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4" grpId="0"/>
      <p:bldP spid="15" grpId="0"/>
      <p:bldP spid="16" grpId="0"/>
      <p:bldP spid="1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" y="548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862935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Practical Notes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Order of the instances important!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39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Most common implementation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: randomly shuffle training instances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Mini-batching as a middle ground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98793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Single vs. multi-pass approaches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010564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55918</TotalTime>
  <Words>1472</Words>
  <Application>Microsoft Macintosh PowerPoint</Application>
  <PresentationFormat>On-screen Show (4:3)</PresentationFormat>
  <Paragraphs>372</Paragraphs>
  <Slides>52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60" baseType="lpstr">
      <vt:lpstr>Andale Mono</vt:lpstr>
      <vt:lpstr>Arial Black</vt:lpstr>
      <vt:lpstr>Franklin Gothic Book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11890</cp:revision>
  <dcterms:created xsi:type="dcterms:W3CDTF">2012-08-31T06:36:49Z</dcterms:created>
  <dcterms:modified xsi:type="dcterms:W3CDTF">2017-03-02T04:37:52Z</dcterms:modified>
  <cp:category/>
</cp:coreProperties>
</file>